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5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1DE"/>
          </a:solidFill>
        </a:fill>
      </a:tcStyle>
    </a:wholeTbl>
    <a:band2H>
      <a:tcTxStyle/>
      <a:tcStyle>
        <a:tcBdr/>
        <a:fill>
          <a:solidFill>
            <a:srgbClr val="EFE9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5" name="Shape 2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60" cy="33295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t>Текст заголовка</a:t>
            </a:r>
          </a:p>
        </p:txBody>
      </p:sp>
      <p:sp>
        <p:nvSpPr>
          <p:cNvPr id="2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7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4800586"/>
            <a:ext cx="8825658" cy="56673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5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154954" y="685799"/>
            <a:ext cx="8825660" cy="3640668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5" y="5367325"/>
            <a:ext cx="8825657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800"/>
            </a:lvl1pPr>
            <a:lvl2pPr marL="0" indent="457200">
              <a:buClrTx/>
              <a:buSzTx/>
              <a:buNone/>
              <a:defRPr sz="1800"/>
            </a:lvl2pPr>
            <a:lvl3pPr marL="0" indent="914400">
              <a:buClrTx/>
              <a:buSzTx/>
              <a:buNone/>
              <a:defRPr sz="1800"/>
            </a:lvl3pPr>
            <a:lvl4pPr marL="0" indent="1371600">
              <a:buClrTx/>
              <a:buSzTx/>
              <a:buNone/>
              <a:defRPr sz="1800"/>
            </a:lvl4pPr>
            <a:lvl5pPr marL="0" indent="1828800">
              <a:buClrTx/>
              <a:buSzTx/>
              <a:buNone/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74800" y="1447800"/>
            <a:ext cx="7999316" cy="23233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930400" y="3771174"/>
            <a:ext cx="7279649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4" y="4350656"/>
            <a:ext cx="8825659" cy="1676401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 sz="1800"/>
            </a:pPr>
            <a:endParaRPr/>
          </a:p>
        </p:txBody>
      </p:sp>
      <p:sp>
        <p:nvSpPr>
          <p:cNvPr id="184" name="TextBox 11"/>
          <p:cNvSpPr txBox="1"/>
          <p:nvPr/>
        </p:nvSpPr>
        <p:spPr>
          <a:xfrm>
            <a:off x="944014" y="971253"/>
            <a:ext cx="710473" cy="1818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85" name="TextBox 14"/>
          <p:cNvSpPr txBox="1"/>
          <p:nvPr/>
        </p:nvSpPr>
        <p:spPr>
          <a:xfrm>
            <a:off x="9376209" y="2613786"/>
            <a:ext cx="710473" cy="181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3124200"/>
            <a:ext cx="8825660" cy="16531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20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32946" y="1981200"/>
            <a:ext cx="294686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52462" y="2667000"/>
            <a:ext cx="2927351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7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3883659" y="1981200"/>
            <a:ext cx="29362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18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873105" y="2667000"/>
            <a:ext cx="2946795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9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7124700" y="1981200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20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7124700" y="2667000"/>
            <a:ext cx="2932114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21" name="Straight Connector 16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Straight Connector 17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3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52462" y="4250949"/>
            <a:ext cx="2940051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8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52462" y="2209800"/>
            <a:ext cx="2940051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9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52462" y="4827211"/>
            <a:ext cx="2940051" cy="65919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0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3889375" y="4250949"/>
            <a:ext cx="2930525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889373" y="2209800"/>
            <a:ext cx="2930526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2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888021" y="4827210"/>
            <a:ext cx="2934407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3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7124700" y="4250949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7124699" y="2209800"/>
            <a:ext cx="2932114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5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7124575" y="4827208"/>
            <a:ext cx="2935998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6" name="Straight Connector 18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Straight Connector 19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объект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4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7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103312" y="2052917"/>
            <a:ext cx="8946541" cy="419548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2861733"/>
            <a:ext cx="8825658" cy="191564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03312" y="2060575"/>
            <a:ext cx="4396340" cy="419576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 marL="778668" indent="-321468">
              <a:defRPr sz="1800"/>
            </a:lvl2pPr>
            <a:lvl3pPr marL="1208314" indent="-293914">
              <a:defRPr sz="1800"/>
            </a:lvl3pPr>
            <a:lvl4pPr marL="1714500" indent="-342900">
              <a:defRPr sz="1800"/>
            </a:lvl4pPr>
            <a:lvl5pPr marL="2171700" indent="-342900"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03312" y="1905000"/>
            <a:ext cx="4396339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654495" y="1905000"/>
            <a:ext cx="4396340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94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9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5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2" y="1447800"/>
            <a:ext cx="3401066" cy="14478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19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84616" y="1447800"/>
            <a:ext cx="5195998" cy="4572000"/>
          </a:xfrm>
          <a:prstGeom prst="rect">
            <a:avLst/>
          </a:prstGeom>
        </p:spPr>
        <p:txBody>
          <a:bodyPr anchor="ctr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2" y="3129279"/>
            <a:ext cx="3401064" cy="2895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1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3906" y="1854192"/>
            <a:ext cx="5092908" cy="157480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t>Текст заголовка</a:t>
            </a:r>
          </a:p>
        </p:txBody>
      </p:sp>
      <p:sp>
        <p:nvSpPr>
          <p:cNvPr id="13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949546" y="1143000"/>
            <a:ext cx="3200401" cy="4572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3657600"/>
            <a:ext cx="508498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/>
            </a:lvl1pPr>
            <a:lvl2pPr marL="0" indent="457200">
              <a:buClrTx/>
              <a:buSzTx/>
              <a:buNone/>
              <a:defRPr sz="1400"/>
            </a:lvl2pPr>
            <a:lvl3pPr marL="0" indent="914400">
              <a:buClrTx/>
              <a:buSzTx/>
              <a:buNone/>
              <a:defRPr sz="1400"/>
            </a:lvl3pPr>
            <a:lvl4pPr marL="0" indent="1371600">
              <a:buClrTx/>
              <a:buSzTx/>
              <a:buNone/>
              <a:defRPr sz="1400"/>
            </a:lvl4pPr>
            <a:lvl5pPr marL="0" indent="1828800">
              <a:buClrTx/>
              <a:buSzTx/>
              <a:buNone/>
              <a:defRPr sz="1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Picture 7"/>
          <p:cNvPicPr>
            <a:picLocks noChangeAspect="1"/>
          </p:cNvPicPr>
          <p:nvPr/>
        </p:nvPicPr>
        <p:blipFill>
          <a:blip r:embed="rId18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9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" name="Picture 8" descr="Picture 8"/>
          <p:cNvPicPr>
            <a:picLocks noChangeAspect="1"/>
          </p:cNvPicPr>
          <p:nvPr/>
        </p:nvPicPr>
        <p:blipFill>
          <a:blip r:embed="rId20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9" descr="Picture 9"/>
          <p:cNvPicPr>
            <a:picLocks noChangeAspect="1"/>
          </p:cNvPicPr>
          <p:nvPr/>
        </p:nvPicPr>
        <p:blipFill>
          <a:blip r:embed="rId21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Текст заголовка</a:t>
            </a:r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1pPr>
      <a:lvl2pPr marL="774700" marR="0" indent="-3175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2pPr>
      <a:lvl3pPr marL="1200150" marR="0" indent="-28575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3pPr>
      <a:lvl4pPr marL="1698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4pPr>
      <a:lvl5pPr marL="21553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5pPr>
      <a:lvl6pPr marL="2603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6pPr>
      <a:lvl7pPr marL="30697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7pPr>
      <a:lvl8pPr marL="3526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8pPr>
      <a:lvl9pPr marL="3984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Заголовок 1"/>
          <p:cNvSpPr txBox="1"/>
          <p:nvPr/>
        </p:nvSpPr>
        <p:spPr>
          <a:xfrm>
            <a:off x="889970" y="97820"/>
            <a:ext cx="10022380" cy="1450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/>
          <a:p>
            <a:pPr algn="ctr">
              <a:defRPr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ДЕПАРТАМЕНТ ОБРАЗОВАНИЯ И НАУКИ ГОРОДА МОСКВЫ ГОСУДАРСТВЕННОЕ БЮДЖЕТНОЕ ПРОФЕССИОНАЛЬНОЕ</a:t>
            </a:r>
            <a:br/>
            <a:r>
              <a:t>ОБРАЗОВАТЕЛЬНОЕ УЧРЕЖДЕНИЕ ГОРОДА МОСКВЫ</a:t>
            </a:r>
            <a:br/>
            <a:r>
              <a:t>«Технологический колледж № 34»</a:t>
            </a:r>
          </a:p>
        </p:txBody>
      </p:sp>
      <p:sp>
        <p:nvSpPr>
          <p:cNvPr id="258" name="Подзаголовок 2"/>
          <p:cNvSpPr txBox="1"/>
          <p:nvPr/>
        </p:nvSpPr>
        <p:spPr>
          <a:xfrm>
            <a:off x="6807148" y="4342319"/>
            <a:ext cx="5339132" cy="21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выполнил</a:t>
            </a:r>
            <a:r>
              <a:rPr dirty="0"/>
              <a:t> </a:t>
            </a:r>
            <a:r>
              <a:rPr dirty="0" err="1"/>
              <a:t>студент</a:t>
            </a:r>
            <a:r>
              <a:rPr dirty="0"/>
              <a:t> </a:t>
            </a:r>
            <a:r>
              <a:rPr dirty="0" err="1"/>
              <a:t>группы</a:t>
            </a:r>
            <a:r>
              <a:rPr dirty="0"/>
              <a:t> Д04-2ИСП </a:t>
            </a:r>
            <a:r>
              <a:rPr lang="ru-RU" dirty="0" smtClean="0"/>
              <a:t>Грибков </a:t>
            </a:r>
            <a:r>
              <a:rPr lang="ru-RU" dirty="0" err="1" smtClean="0"/>
              <a:t>кузьма</a:t>
            </a:r>
            <a:r>
              <a:rPr lang="ru-RU" dirty="0" smtClean="0"/>
              <a:t> </a:t>
            </a:r>
            <a:r>
              <a:rPr lang="ru-RU" dirty="0" err="1" smtClean="0"/>
              <a:t>анатольевич</a:t>
            </a:r>
            <a:r>
              <a:rPr lang="ru-RU" dirty="0" smtClean="0"/>
              <a:t> </a:t>
            </a:r>
            <a:r>
              <a:rPr dirty="0" err="1" smtClean="0"/>
              <a:t>Специальность</a:t>
            </a:r>
            <a:r>
              <a:rPr dirty="0"/>
              <a:t>: 09.02.07 </a:t>
            </a:r>
            <a:r>
              <a:rPr dirty="0" err="1"/>
              <a:t>Информационные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и </a:t>
            </a:r>
            <a:r>
              <a:rPr dirty="0" err="1"/>
              <a:t>программирование</a:t>
            </a:r>
            <a:r>
              <a:rPr dirty="0"/>
              <a:t> </a:t>
            </a:r>
            <a:endParaRPr dirty="0">
              <a:solidFill>
                <a:srgbClr val="ED5654"/>
              </a:solidFill>
            </a:endParaRPr>
          </a:p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Руководитель</a:t>
            </a:r>
            <a:r>
              <a:rPr dirty="0"/>
              <a:t>: </a:t>
            </a:r>
            <a:r>
              <a:rPr dirty="0" err="1"/>
              <a:t>Тотмянина</a:t>
            </a:r>
            <a:r>
              <a:rPr dirty="0"/>
              <a:t> </a:t>
            </a:r>
            <a:r>
              <a:rPr dirty="0" err="1"/>
              <a:t>Светлана</a:t>
            </a:r>
            <a:r>
              <a:rPr dirty="0"/>
              <a:t> </a:t>
            </a:r>
            <a:r>
              <a:rPr dirty="0" err="1"/>
              <a:t>Владимировна</a:t>
            </a:r>
            <a:endParaRPr dirty="0"/>
          </a:p>
        </p:txBody>
      </p:sp>
      <p:sp>
        <p:nvSpPr>
          <p:cNvPr id="259" name="TextBox 5"/>
          <p:cNvSpPr txBox="1"/>
          <p:nvPr/>
        </p:nvSpPr>
        <p:spPr>
          <a:xfrm>
            <a:off x="2303135" y="1577700"/>
            <a:ext cx="7196051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Курсовой проект</a:t>
            </a:r>
          </a:p>
        </p:txBody>
      </p:sp>
      <p:sp>
        <p:nvSpPr>
          <p:cNvPr id="260" name="TextBox 6"/>
          <p:cNvSpPr txBox="1"/>
          <p:nvPr/>
        </p:nvSpPr>
        <p:spPr>
          <a:xfrm>
            <a:off x="1147861" y="2498344"/>
            <a:ext cx="9506597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дисциплине</a:t>
            </a:r>
            <a:r>
              <a:rPr dirty="0"/>
              <a:t>: МДК.06.01 </a:t>
            </a:r>
            <a:r>
              <a:rPr dirty="0" err="1"/>
              <a:t>Внедрение</a:t>
            </a:r>
            <a:r>
              <a:rPr dirty="0"/>
              <a:t> </a:t>
            </a:r>
            <a:r>
              <a:rPr dirty="0" err="1"/>
              <a:t>информационных</a:t>
            </a:r>
            <a:r>
              <a:rPr dirty="0"/>
              <a:t> </a:t>
            </a:r>
            <a:r>
              <a:rPr dirty="0" err="1"/>
              <a:t>систем</a:t>
            </a:r>
            <a:endParaRPr dirty="0"/>
          </a:p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тему</a:t>
            </a:r>
            <a:r>
              <a:rPr dirty="0"/>
              <a:t>: </a:t>
            </a:r>
            <a:r>
              <a:rPr dirty="0" err="1"/>
              <a:t>Проектирование</a:t>
            </a:r>
            <a:r>
              <a:rPr dirty="0"/>
              <a:t>, </a:t>
            </a:r>
            <a:r>
              <a:rPr dirty="0" err="1"/>
              <a:t>моделирование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lang="ru-RU" dirty="0" err="1" smtClean="0"/>
              <a:t>матреиальных</a:t>
            </a:r>
            <a:r>
              <a:rPr lang="ru-RU" dirty="0" smtClean="0"/>
              <a:t> ресурсов </a:t>
            </a:r>
            <a:r>
              <a:rPr dirty="0" smtClean="0"/>
              <a:t> «</a:t>
            </a:r>
            <a:r>
              <a:rPr lang="en-US" dirty="0" err="1" smtClean="0"/>
              <a:t>BetBoom</a:t>
            </a:r>
            <a:r>
              <a:rPr dirty="0" smtClean="0"/>
              <a:t>»</a:t>
            </a:r>
            <a:endParaRPr dirty="0"/>
          </a:p>
        </p:txBody>
      </p:sp>
      <p:sp>
        <p:nvSpPr>
          <p:cNvPr id="261" name="TextBox 7"/>
          <p:cNvSpPr txBox="1"/>
          <p:nvPr/>
        </p:nvSpPr>
        <p:spPr>
          <a:xfrm>
            <a:off x="4866228" y="6488667"/>
            <a:ext cx="2069870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Москва, 2022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Содержание</a:t>
            </a:r>
          </a:p>
        </p:txBody>
      </p:sp>
      <p:sp>
        <p:nvSpPr>
          <p:cNvPr id="264" name="Объект 2"/>
          <p:cNvSpPr txBox="1">
            <a:spLocks noGrp="1"/>
          </p:cNvSpPr>
          <p:nvPr>
            <p:ph type="body" idx="1"/>
          </p:nvPr>
        </p:nvSpPr>
        <p:spPr>
          <a:xfrm>
            <a:off x="1104292" y="1977293"/>
            <a:ext cx="8946543" cy="4195482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Актуальность</a:t>
            </a:r>
            <a:r>
              <a:rPr dirty="0"/>
              <a:t> и </a:t>
            </a:r>
            <a:r>
              <a:rPr dirty="0" err="1"/>
              <a:t>цели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Объект</a:t>
            </a:r>
            <a:r>
              <a:rPr dirty="0"/>
              <a:t> </a:t>
            </a:r>
            <a:r>
              <a:rPr dirty="0" err="1"/>
              <a:t>исследования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Основные</a:t>
            </a:r>
            <a:r>
              <a:rPr dirty="0"/>
              <a:t> </a:t>
            </a:r>
            <a:r>
              <a:rPr dirty="0" err="1"/>
              <a:t>аналитические</a:t>
            </a:r>
            <a:r>
              <a:rPr dirty="0"/>
              <a:t> </a:t>
            </a:r>
            <a:r>
              <a:rPr dirty="0" err="1"/>
              <a:t>результаты</a:t>
            </a:r>
            <a:r>
              <a:rPr dirty="0"/>
              <a:t> </a:t>
            </a:r>
            <a:r>
              <a:rPr dirty="0" err="1"/>
              <a:t>предпроектного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(</a:t>
            </a:r>
            <a:r>
              <a:rPr dirty="0" err="1"/>
              <a:t>таблицы</a:t>
            </a:r>
            <a:r>
              <a:rPr dirty="0"/>
              <a:t>, </a:t>
            </a:r>
            <a:r>
              <a:rPr dirty="0" err="1"/>
              <a:t>рисунки</a:t>
            </a:r>
            <a:r>
              <a:rPr dirty="0"/>
              <a:t>)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Выбор</a:t>
            </a:r>
            <a:r>
              <a:rPr dirty="0"/>
              <a:t> </a:t>
            </a:r>
            <a:r>
              <a:rPr dirty="0" err="1"/>
              <a:t>методики</a:t>
            </a:r>
            <a:r>
              <a:rPr dirty="0"/>
              <a:t> и </a:t>
            </a:r>
            <a:r>
              <a:rPr dirty="0" err="1"/>
              <a:t>инструментария</a:t>
            </a:r>
            <a:r>
              <a:rPr dirty="0"/>
              <a:t> </a:t>
            </a:r>
            <a:r>
              <a:rPr dirty="0" err="1"/>
              <a:t>проектирования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 </a:t>
            </a:r>
            <a:r>
              <a:rPr dirty="0" err="1"/>
              <a:t>Технология</a:t>
            </a:r>
            <a:r>
              <a:rPr dirty="0"/>
              <a:t> </a:t>
            </a:r>
            <a:r>
              <a:rPr dirty="0" err="1"/>
              <a:t>проектирования</a:t>
            </a:r>
            <a:r>
              <a:rPr dirty="0"/>
              <a:t>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 smtClean="0"/>
              <a:t>Выводы</a:t>
            </a:r>
            <a:r>
              <a:rPr dirty="0" smtClean="0"/>
              <a:t> </a:t>
            </a:r>
            <a:r>
              <a:rPr dirty="0"/>
              <a:t>о </a:t>
            </a:r>
            <a:r>
              <a:rPr dirty="0" err="1"/>
              <a:t>достижении</a:t>
            </a:r>
            <a:r>
              <a:rPr dirty="0"/>
              <a:t> </a:t>
            </a:r>
            <a:r>
              <a:rPr dirty="0" err="1"/>
              <a:t>поставленной</a:t>
            </a:r>
            <a:r>
              <a:rPr dirty="0"/>
              <a:t> </a:t>
            </a:r>
            <a:r>
              <a:rPr dirty="0" err="1" smtClean="0"/>
              <a:t>цели</a:t>
            </a:r>
            <a:endParaRPr lang="en-US" dirty="0" smtClean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FontTx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/>
              <a:t>Демонстрация результатов проектирования.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Актуальность и цель</a:t>
            </a:r>
          </a:p>
        </p:txBody>
      </p:sp>
      <p:sp>
        <p:nvSpPr>
          <p:cNvPr id="267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73257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Тема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очень</a:t>
            </a:r>
            <a:r>
              <a:rPr dirty="0"/>
              <a:t> </a:t>
            </a:r>
            <a:r>
              <a:rPr dirty="0" err="1"/>
              <a:t>актуальна</a:t>
            </a:r>
            <a:r>
              <a:rPr dirty="0"/>
              <a:t> в </a:t>
            </a:r>
            <a:r>
              <a:rPr dirty="0" err="1"/>
              <a:t>наши</a:t>
            </a:r>
            <a:r>
              <a:rPr dirty="0"/>
              <a:t> </a:t>
            </a:r>
            <a:r>
              <a:rPr dirty="0" err="1"/>
              <a:t>дни</a:t>
            </a:r>
            <a:r>
              <a:rPr dirty="0"/>
              <a:t>, </a:t>
            </a:r>
            <a:r>
              <a:rPr lang="ru-RU" dirty="0" smtClean="0"/>
              <a:t>некоторые компаний считаю все свои </a:t>
            </a:r>
            <a:r>
              <a:rPr lang="ru-RU" dirty="0" err="1" smtClean="0"/>
              <a:t>матреиалы</a:t>
            </a:r>
            <a:r>
              <a:rPr lang="ru-RU" dirty="0" smtClean="0"/>
              <a:t> в бумажном виде и хранят его также.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Целью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является</a:t>
            </a:r>
            <a:r>
              <a:rPr dirty="0"/>
              <a:t> </a:t>
            </a:r>
            <a:r>
              <a:rPr dirty="0" err="1"/>
              <a:t>создание</a:t>
            </a:r>
            <a:r>
              <a:rPr dirty="0"/>
              <a:t> </a:t>
            </a:r>
            <a:r>
              <a:rPr dirty="0" err="1"/>
              <a:t>защищенной</a:t>
            </a:r>
            <a:r>
              <a:rPr dirty="0"/>
              <a:t> </a:t>
            </a:r>
            <a:r>
              <a:rPr dirty="0" err="1"/>
              <a:t>автоматизированной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 </a:t>
            </a:r>
            <a:r>
              <a:rPr dirty="0"/>
              <a:t>и </a:t>
            </a:r>
            <a:r>
              <a:rPr dirty="0" err="1"/>
              <a:t>упростить</a:t>
            </a:r>
            <a:r>
              <a:rPr dirty="0"/>
              <a:t> </a:t>
            </a: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сотрудников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Объект и предмет исследования</a:t>
            </a:r>
          </a:p>
        </p:txBody>
      </p:sp>
      <p:sp>
        <p:nvSpPr>
          <p:cNvPr id="270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875201" y="2585524"/>
            <a:ext cx="8946543" cy="2066365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качестве</a:t>
            </a:r>
            <a:r>
              <a:rPr dirty="0"/>
              <a:t> </a:t>
            </a:r>
            <a:r>
              <a:rPr dirty="0" err="1"/>
              <a:t>объекта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выступает</a:t>
            </a:r>
            <a:r>
              <a:rPr dirty="0"/>
              <a:t>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базы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приложения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предприятия</a:t>
            </a:r>
            <a:r>
              <a:rPr dirty="0"/>
              <a:t> ООО </a:t>
            </a:r>
            <a:r>
              <a:rPr dirty="0" smtClean="0"/>
              <a:t>«</a:t>
            </a:r>
            <a:r>
              <a:rPr lang="ru-RU" dirty="0" err="1" smtClean="0"/>
              <a:t>ФирмаСтом</a:t>
            </a:r>
            <a:r>
              <a:rPr dirty="0" smtClean="0"/>
              <a:t>».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Предмет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– </a:t>
            </a:r>
            <a:r>
              <a:rPr dirty="0" err="1"/>
              <a:t>процессы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lang="ru-RU" smtClean="0"/>
              <a:t>материальных ресурсов </a:t>
            </a:r>
            <a:r>
              <a:rPr smtClean="0"/>
              <a:t>и </a:t>
            </a:r>
            <a:r>
              <a:rPr dirty="0" err="1"/>
              <a:t>автоматизированные</a:t>
            </a:r>
            <a:r>
              <a:rPr dirty="0"/>
              <a:t> </a:t>
            </a:r>
            <a:r>
              <a:rPr dirty="0" err="1"/>
              <a:t>технологии</a:t>
            </a:r>
            <a:r>
              <a:rPr dirty="0"/>
              <a:t> </a:t>
            </a:r>
            <a:r>
              <a:rPr dirty="0" err="1"/>
              <a:t>их</a:t>
            </a:r>
            <a:r>
              <a:rPr dirty="0"/>
              <a:t> </a:t>
            </a:r>
            <a:r>
              <a:rPr dirty="0" err="1"/>
              <a:t>реализации</a:t>
            </a:r>
            <a:r>
              <a:rPr dirty="0"/>
              <a:t>. 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до внедрения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614" y="1236803"/>
            <a:ext cx="6725163" cy="543972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после внедрения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855" y="1297721"/>
            <a:ext cx="7789839" cy="53545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/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ER-диаграмма	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244" y="1061543"/>
            <a:ext cx="6520455" cy="556785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Вывод</a:t>
            </a:r>
          </a:p>
        </p:txBody>
      </p:sp>
      <p:sp>
        <p:nvSpPr>
          <p:cNvPr id="2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52534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курсовом</a:t>
            </a:r>
            <a:r>
              <a:rPr dirty="0"/>
              <a:t> </a:t>
            </a:r>
            <a:r>
              <a:rPr dirty="0" err="1"/>
              <a:t>проекте</a:t>
            </a:r>
            <a:r>
              <a:rPr dirty="0"/>
              <a:t> </a:t>
            </a:r>
            <a:r>
              <a:rPr dirty="0" err="1"/>
              <a:t>была</a:t>
            </a:r>
            <a:r>
              <a:rPr dirty="0"/>
              <a:t> </a:t>
            </a:r>
            <a:r>
              <a:rPr dirty="0" err="1"/>
              <a:t>спроектирована</a:t>
            </a:r>
            <a:r>
              <a:rPr dirty="0"/>
              <a:t> и </a:t>
            </a:r>
            <a:r>
              <a:rPr dirty="0" err="1"/>
              <a:t>разработана</a:t>
            </a:r>
            <a:r>
              <a:rPr dirty="0"/>
              <a:t> </a:t>
            </a:r>
            <a:r>
              <a:rPr dirty="0" err="1"/>
              <a:t>информационная</a:t>
            </a:r>
            <a:r>
              <a:rPr dirty="0"/>
              <a:t> </a:t>
            </a:r>
            <a:r>
              <a:rPr dirty="0" err="1"/>
              <a:t>система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», </a:t>
            </a:r>
            <a:r>
              <a:rPr dirty="0"/>
              <a:t>а </a:t>
            </a:r>
            <a:r>
              <a:rPr dirty="0" err="1"/>
              <a:t>также</a:t>
            </a:r>
            <a:r>
              <a:rPr dirty="0"/>
              <a:t> </a:t>
            </a:r>
            <a:r>
              <a:rPr dirty="0" err="1"/>
              <a:t>создана</a:t>
            </a:r>
            <a:r>
              <a:rPr dirty="0"/>
              <a:t> </a:t>
            </a:r>
            <a:r>
              <a:rPr dirty="0" err="1"/>
              <a:t>база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, </a:t>
            </a:r>
            <a:r>
              <a:rPr dirty="0" err="1"/>
              <a:t>которая</a:t>
            </a:r>
            <a:r>
              <a:rPr dirty="0"/>
              <a:t> </a:t>
            </a:r>
            <a:r>
              <a:rPr dirty="0" err="1"/>
              <a:t>помогает</a:t>
            </a:r>
            <a:r>
              <a:rPr dirty="0"/>
              <a:t> </a:t>
            </a:r>
            <a:r>
              <a:rPr dirty="0" err="1"/>
              <a:t>компании</a:t>
            </a:r>
            <a:r>
              <a:rPr dirty="0"/>
              <a:t> </a:t>
            </a:r>
            <a:r>
              <a:rPr dirty="0" err="1"/>
              <a:t>управлять</a:t>
            </a:r>
            <a:r>
              <a:rPr dirty="0"/>
              <a:t> </a:t>
            </a:r>
            <a:r>
              <a:rPr dirty="0" err="1"/>
              <a:t>потоками</a:t>
            </a:r>
            <a:r>
              <a:rPr dirty="0"/>
              <a:t> </a:t>
            </a:r>
            <a:r>
              <a:rPr dirty="0" err="1"/>
              <a:t>информации</a:t>
            </a:r>
            <a:r>
              <a:rPr dirty="0"/>
              <a:t>, </a:t>
            </a:r>
            <a:r>
              <a:rPr dirty="0" err="1"/>
              <a:t>что</a:t>
            </a:r>
            <a:r>
              <a:rPr dirty="0"/>
              <a:t> </a:t>
            </a:r>
            <a:r>
              <a:rPr dirty="0" err="1"/>
              <a:t>позволяет</a:t>
            </a:r>
            <a:r>
              <a:rPr dirty="0"/>
              <a:t> </a:t>
            </a:r>
            <a:r>
              <a:rPr dirty="0" err="1"/>
              <a:t>оптимизировать</a:t>
            </a:r>
            <a:r>
              <a:rPr dirty="0"/>
              <a:t> и </a:t>
            </a:r>
            <a:r>
              <a:rPr dirty="0" err="1"/>
              <a:t>автоматизировать</a:t>
            </a:r>
            <a:r>
              <a:rPr dirty="0"/>
              <a:t> </a:t>
            </a:r>
            <a:r>
              <a:rPr dirty="0" err="1"/>
              <a:t>управление</a:t>
            </a:r>
            <a:r>
              <a:rPr dirty="0"/>
              <a:t> </a:t>
            </a:r>
            <a:r>
              <a:rPr dirty="0" err="1"/>
              <a:t>предприятием</a:t>
            </a:r>
            <a:r>
              <a:rPr dirty="0"/>
              <a:t>. </a:t>
            </a:r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Цели</a:t>
            </a:r>
            <a:r>
              <a:rPr dirty="0"/>
              <a:t> </a:t>
            </a:r>
            <a:r>
              <a:rPr dirty="0" err="1"/>
              <a:t>курсовой</a:t>
            </a:r>
            <a:r>
              <a:rPr dirty="0"/>
              <a:t> </a:t>
            </a:r>
            <a:r>
              <a:rPr dirty="0" err="1"/>
              <a:t>работы</a:t>
            </a:r>
            <a:r>
              <a:rPr dirty="0"/>
              <a:t> </a:t>
            </a:r>
            <a:r>
              <a:rPr dirty="0" err="1"/>
              <a:t>достигнуты</a:t>
            </a:r>
            <a:r>
              <a:rPr dirty="0"/>
              <a:t>, а </a:t>
            </a:r>
            <a:r>
              <a:rPr dirty="0" err="1"/>
              <a:t>задачи</a:t>
            </a:r>
            <a:r>
              <a:rPr dirty="0"/>
              <a:t> </a:t>
            </a:r>
            <a:r>
              <a:rPr dirty="0" err="1"/>
              <a:t>выполнены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Окно авторизации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730" y="452718"/>
            <a:ext cx="6659906" cy="67596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226</Words>
  <Application>Microsoft Office PowerPoint</Application>
  <PresentationFormat>Широкоэкранный</PresentationFormat>
  <Paragraphs>28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Times New Roman</vt:lpstr>
      <vt:lpstr>Ион</vt:lpstr>
      <vt:lpstr>Презентация PowerPoint</vt:lpstr>
      <vt:lpstr>Содержание</vt:lpstr>
      <vt:lpstr>Актуальность и цель</vt:lpstr>
      <vt:lpstr>Объект и предмет исследования</vt:lpstr>
      <vt:lpstr>IDEF0 - до внедрения</vt:lpstr>
      <vt:lpstr>IDEF0 - после внедрения</vt:lpstr>
      <vt:lpstr>ER-диаграмма </vt:lpstr>
      <vt:lpstr>Вывод</vt:lpstr>
      <vt:lpstr>Окно авторизации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</dc:creator>
  <cp:lastModifiedBy>grib grib</cp:lastModifiedBy>
  <cp:revision>7</cp:revision>
  <dcterms:modified xsi:type="dcterms:W3CDTF">2022-11-17T18:10:41Z</dcterms:modified>
</cp:coreProperties>
</file>